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67" r:id="rId2"/>
    <p:sldId id="262" r:id="rId3"/>
    <p:sldId id="268" r:id="rId4"/>
    <p:sldId id="29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59" r:id="rId33"/>
    <p:sldId id="260" r:id="rId34"/>
    <p:sldId id="261" r:id="rId35"/>
    <p:sldId id="264" r:id="rId36"/>
    <p:sldId id="265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F4A2-9F67-7243-9B91-3BDDD825F955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B437-ED78-7F4B-843F-30FF1B128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2DDF4A2-9F67-7243-9B91-3BDDD825F955}" type="datetimeFigureOut">
              <a:rPr lang="en-US" smtClean="0"/>
              <a:t>9/13/15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B437-ED78-7F4B-843F-30FF1B128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F4A2-9F67-7243-9B91-3BDDD825F955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2DDF4A2-9F67-7243-9B91-3BDDD825F955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2DDF4A2-9F67-7243-9B91-3BDDD825F955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F4A2-9F67-7243-9B91-3BDDD825F955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B437-ED78-7F4B-843F-30FF1B128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F4A2-9F67-7243-9B91-3BDDD825F955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B437-ED78-7F4B-843F-30FF1B128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F4A2-9F67-7243-9B91-3BDDD825F955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B437-ED78-7F4B-843F-30FF1B128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F4A2-9F67-7243-9B91-3BDDD825F955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F4A2-9F67-7243-9B91-3BDDD825F955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B437-ED78-7F4B-843F-30FF1B128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2DDF4A2-9F67-7243-9B91-3BDDD825F955}" type="datetimeFigureOut">
              <a:rPr lang="en-US" smtClean="0"/>
              <a:t>9/13/15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B437-ED78-7F4B-843F-30FF1B128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2DDF4A2-9F67-7243-9B91-3BDDD825F955}" type="datetimeFigureOut">
              <a:rPr lang="en-US" smtClean="0"/>
              <a:t>9/13/15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B437-ED78-7F4B-843F-30FF1B128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F4A2-9F67-7243-9B91-3BDDD825F955}" type="datetimeFigureOut">
              <a:rPr lang="en-US" smtClean="0"/>
              <a:t>9/13/15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B437-ED78-7F4B-843F-30FF1B128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F4A2-9F67-7243-9B91-3BDDD825F955}" type="datetimeFigureOut">
              <a:rPr lang="en-US" smtClean="0"/>
              <a:t>9/13/15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B437-ED78-7F4B-843F-30FF1B128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2DDF4A2-9F67-7243-9B91-3BDDD825F955}" type="datetimeFigureOut">
              <a:rPr lang="en-US" smtClean="0"/>
              <a:t>9/13/15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B437-ED78-7F4B-843F-30FF1B128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2DDF4A2-9F67-7243-9B91-3BDDD825F955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B6B437-ED78-7F4B-843F-30FF1B1287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sability.gov/how-to-and-tools/methods/user-interface-elements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391376"/>
          </a:xfrm>
        </p:spPr>
        <p:txBody>
          <a:bodyPr/>
          <a:lstStyle/>
          <a:p>
            <a:r>
              <a:rPr lang="en-US" sz="4000" dirty="0" smtClean="0"/>
              <a:t>User Interface Components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Lecture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# 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dirty="0" smtClean="0"/>
          </a:p>
          <a:p>
            <a:r>
              <a:rPr lang="en-US" dirty="0" smtClean="0"/>
              <a:t>From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>
                <a:hlinkClick r:id="rId2"/>
              </a:rPr>
              <a:t>http://www.usability.gov/how-to-and-tools/methods/user-interface-</a:t>
            </a:r>
            <a:r>
              <a:rPr lang="en-US" dirty="0" smtClean="0">
                <a:hlinkClick r:id="rId2"/>
              </a:rPr>
              <a:t>elements.html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7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Dropdown Button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 dropdown button consists of a button that when clicked displays a drop-down list of mutually exclusive items. </a:t>
            </a:r>
          </a:p>
        </p:txBody>
      </p:sp>
      <p:pic>
        <p:nvPicPr>
          <p:cNvPr id="5" name="Picture 4" descr="xample of dropdown butt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48" y="2595563"/>
            <a:ext cx="4057765" cy="2260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435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Toggles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toggle button allows the user to change a setting between two states.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most effective when the on/off states are visually distinct. </a:t>
            </a:r>
          </a:p>
        </p:txBody>
      </p:sp>
      <p:pic>
        <p:nvPicPr>
          <p:cNvPr id="5" name="Picture 4" descr="xample of toggl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74" y="2595563"/>
            <a:ext cx="2522855" cy="1779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05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fields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Text fields allow users to enter text. 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It can allow either a single line or multiple lines of </a:t>
            </a:r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5" name="Picture 4" descr="xample of text fiel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75" y="2595563"/>
            <a:ext cx="3372938" cy="990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3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and time pickers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date picker allows users to select a date and/or time. 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using the picker, the information is consistently formatted and input into the system. </a:t>
            </a:r>
          </a:p>
        </p:txBody>
      </p:sp>
      <p:pic>
        <p:nvPicPr>
          <p:cNvPr id="5" name="Picture 4" descr="xamples of date and time picke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12" y="2346152"/>
            <a:ext cx="3061335" cy="3012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73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Components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66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Field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search box allows users to enter a keyword or phrase (query) and submit it to search the index with the intention of getting back the most relevant results. </a:t>
            </a:r>
            <a:endParaRPr lang="en-US" dirty="0" smtClean="0"/>
          </a:p>
          <a:p>
            <a:r>
              <a:rPr lang="en-US" dirty="0" smtClean="0"/>
              <a:t>Typically </a:t>
            </a:r>
            <a:r>
              <a:rPr lang="en-US" dirty="0"/>
              <a:t>search fields are single-line text boxes and are often accompanied by a search button </a:t>
            </a:r>
          </a:p>
        </p:txBody>
      </p:sp>
      <p:pic>
        <p:nvPicPr>
          <p:cNvPr id="5" name="Picture 4" descr="xample of search boxes with various functio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2595563"/>
            <a:ext cx="3771900" cy="395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461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Breadcrumb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Breadcrumbs allow users to identify their current location within the system by providing a clickable trail of proceeding pages to navigate by. </a:t>
            </a:r>
          </a:p>
        </p:txBody>
      </p:sp>
      <p:pic>
        <p:nvPicPr>
          <p:cNvPr id="5" name="Picture 4" descr="xample of breadcrum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008" y="2595563"/>
            <a:ext cx="3265805" cy="939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712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Pagination divides content up between pages, and allows users to skip between pages or go in order through the content. </a:t>
            </a:r>
          </a:p>
        </p:txBody>
      </p:sp>
      <p:pic>
        <p:nvPicPr>
          <p:cNvPr id="5" name="Picture 4" descr="xamples of pagin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48" y="2595563"/>
            <a:ext cx="4025265" cy="1967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87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Tags allow users to find content in the same category.  Some tagging systems also allow users to apply their own tags to content by entering them into the system. </a:t>
            </a:r>
          </a:p>
        </p:txBody>
      </p:sp>
      <p:pic>
        <p:nvPicPr>
          <p:cNvPr id="5" name="Picture 4" descr="xample of tag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408" y="2595563"/>
            <a:ext cx="2351405" cy="4025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162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slider, also known as a track bar, allows users to set or adjust a value. 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When the user changes the value, it does not change the format of the interface or other info on the screen </a:t>
            </a:r>
          </a:p>
        </p:txBody>
      </p:sp>
      <p:pic>
        <p:nvPicPr>
          <p:cNvPr id="5" name="Picture 4" descr="xample of slide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48" y="2595563"/>
            <a:ext cx="4025265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86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54100"/>
            <a:ext cx="8369300" cy="452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03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icon is a simplified image serving as an intuitive symbol that is used to help users to navigate the system. 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Typically, icons are hyperlinked. </a:t>
            </a:r>
          </a:p>
        </p:txBody>
      </p:sp>
      <p:pic>
        <p:nvPicPr>
          <p:cNvPr id="5" name="Picture 4" descr="xamples of ico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43" y="2595563"/>
            <a:ext cx="3211070" cy="2260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067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Carousel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Image carousels allow users to browse through a set of items and make a selection of one if they so choose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Typically, the images are hyperlinked. </a:t>
            </a:r>
          </a:p>
        </p:txBody>
      </p:sp>
      <p:pic>
        <p:nvPicPr>
          <p:cNvPr id="5" name="Picture 4" descr="xample of an image carouse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60" y="2595563"/>
            <a:ext cx="4230053" cy="1526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238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Components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12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notification is an update message that announces something new for the user to see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Notifications </a:t>
            </a:r>
            <a:r>
              <a:rPr lang="en-US" dirty="0"/>
              <a:t>are typically used to indicate items such as, the successful completion of a task, or an error or warning message </a:t>
            </a:r>
          </a:p>
        </p:txBody>
      </p:sp>
      <p:pic>
        <p:nvPicPr>
          <p:cNvPr id="5" name="Picture 4" descr="xample of a notific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2595563"/>
            <a:ext cx="3771900" cy="930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666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Bars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progress bar indicates where a user is as they advance through a series of steps in a process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Typically, progress bars are not clickable. </a:t>
            </a:r>
          </a:p>
        </p:txBody>
      </p:sp>
      <p:pic>
        <p:nvPicPr>
          <p:cNvPr id="5" name="Picture 4" descr="xamples of progress ba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03" y="2595563"/>
            <a:ext cx="401701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925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Tips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tooltip allows a user to see hints when they hover over an item indicating the name or purpose of the item. </a:t>
            </a:r>
          </a:p>
        </p:txBody>
      </p:sp>
      <p:pic>
        <p:nvPicPr>
          <p:cNvPr id="5" name="Picture 4" descr="xamples of tool ti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2595563"/>
            <a:ext cx="2743200" cy="217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401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Boxes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message box is a small window that provides information to users and requires them to take an action before they can move forward. </a:t>
            </a:r>
          </a:p>
        </p:txBody>
      </p:sp>
      <p:pic>
        <p:nvPicPr>
          <p:cNvPr id="5" name="Picture 4" descr="xample of message box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53" y="2595563"/>
            <a:ext cx="3159760" cy="2522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929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 Window (pop-up)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modal window requires users to interact with it in some way before they can return to the system. </a:t>
            </a:r>
          </a:p>
        </p:txBody>
      </p:sp>
      <p:pic>
        <p:nvPicPr>
          <p:cNvPr id="5" name="Picture 4" descr="xample of a modal windo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03" y="2595563"/>
            <a:ext cx="4017010" cy="2620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246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35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Accordion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 accordion is a vertically stacked list of items that utilizes show/ hide functionality. 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a label is clicked, it expands the section showing the content within.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can </a:t>
            </a:r>
            <a:r>
              <a:rPr lang="en-US" dirty="0" smtClean="0"/>
              <a:t>be one </a:t>
            </a:r>
            <a:r>
              <a:rPr lang="en-US" dirty="0"/>
              <a:t>or more items showing at a time and may have default states that reveal one or more sections without the user clicking </a:t>
            </a:r>
          </a:p>
        </p:txBody>
      </p:sp>
      <p:pic>
        <p:nvPicPr>
          <p:cNvPr id="5" name="Picture 4" descr="xample of an accord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79" y="2595563"/>
            <a:ext cx="3992245" cy="2277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89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Interface Elements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Controls</a:t>
            </a:r>
          </a:p>
          <a:p>
            <a:r>
              <a:rPr lang="en-US" dirty="0" smtClean="0"/>
              <a:t>Navigational Controls</a:t>
            </a:r>
          </a:p>
          <a:p>
            <a:r>
              <a:rPr lang="en-US" dirty="0" smtClean="0"/>
              <a:t>Informational Components</a:t>
            </a:r>
          </a:p>
          <a:p>
            <a:r>
              <a:rPr lang="en-US" dirty="0" smtClean="0"/>
              <a:t>Containers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01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Word Window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642" y="2249941"/>
            <a:ext cx="4987206" cy="406969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23922" y="2249942"/>
            <a:ext cx="817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1674" y="2038256"/>
            <a:ext cx="103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Title Bar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1674" y="2502329"/>
            <a:ext cx="125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Menu Bar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1674" y="296640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Tool Bar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463151" y="2575472"/>
            <a:ext cx="553976" cy="1408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463151" y="3008509"/>
            <a:ext cx="553976" cy="1408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674" y="3990450"/>
            <a:ext cx="125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 View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674" y="4765456"/>
            <a:ext cx="136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View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463151" y="4032558"/>
            <a:ext cx="553976" cy="1408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15551" y="4906320"/>
            <a:ext cx="2605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618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574800"/>
            <a:ext cx="8178800" cy="374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06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62101"/>
            <a:ext cx="8242300" cy="3787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300" y="5547497"/>
            <a:ext cx="2130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So how do I save this task?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5600" y="5855848"/>
            <a:ext cx="2031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Click on Enter-Not Visible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9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651000"/>
            <a:ext cx="8191500" cy="3794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300" y="5547497"/>
            <a:ext cx="2890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Nice feedback about task completion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37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76201"/>
            <a:ext cx="8534400" cy="62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31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086380"/>
            <a:ext cx="8178800" cy="4665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333" y="5717241"/>
            <a:ext cx="3826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53735"/>
                </a:solidFill>
              </a:rPr>
              <a:t>The combination of Checkbox and Textbox is poor</a:t>
            </a:r>
            <a:endParaRPr lang="en-US" sz="1400" dirty="0">
              <a:solidFill>
                <a:srgbClr val="9537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5535909"/>
            <a:ext cx="4267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53735"/>
                </a:solidFill>
              </a:rPr>
              <a:t>One </a:t>
            </a:r>
            <a:r>
              <a:rPr lang="en-US" sz="1400" dirty="0">
                <a:solidFill>
                  <a:srgbClr val="953735"/>
                </a:solidFill>
              </a:rPr>
              <a:t>needs to Check the option before entering </a:t>
            </a:r>
            <a:r>
              <a:rPr lang="en-US" sz="1400" dirty="0" smtClean="0">
                <a:solidFill>
                  <a:srgbClr val="953735"/>
                </a:solidFill>
              </a:rPr>
              <a:t>information</a:t>
            </a:r>
          </a:p>
          <a:p>
            <a:r>
              <a:rPr lang="en-US" sz="1400" dirty="0" smtClean="0">
                <a:solidFill>
                  <a:srgbClr val="953735"/>
                </a:solidFill>
              </a:rPr>
              <a:t>Else the textbox is unavailable.</a:t>
            </a:r>
          </a:p>
          <a:p>
            <a:r>
              <a:rPr lang="en-US" sz="1400" dirty="0" smtClean="0">
                <a:solidFill>
                  <a:srgbClr val="953735"/>
                </a:solidFill>
              </a:rPr>
              <a:t>One does not know what they can enter in the textbox</a:t>
            </a:r>
            <a:endParaRPr lang="en-US" sz="1400" dirty="0">
              <a:solidFill>
                <a:srgbClr val="95373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6678" y="2203114"/>
            <a:ext cx="3802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53735"/>
                </a:solidFill>
              </a:rPr>
              <a:t>Poor labeling; it is not congruent with the options</a:t>
            </a:r>
            <a:endParaRPr lang="en-US" sz="14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81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UI is composed of atomic components</a:t>
            </a:r>
          </a:p>
          <a:p>
            <a:r>
              <a:rPr lang="en-US" dirty="0" smtClean="0"/>
              <a:t>Adhering to their standardized usage will facilitate consistency</a:t>
            </a:r>
          </a:p>
          <a:p>
            <a:r>
              <a:rPr lang="en-US" smtClean="0"/>
              <a:t>When in doubt check it 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8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Controls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8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Checkboxes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Checkboxes allow the user to select one or more options from a set.  It is usually best to present checkboxes in a vertical list. 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than one column is acceptable as well if the list is long enough that it might require scrolling or if comparison of terms might be necessary. </a:t>
            </a:r>
          </a:p>
        </p:txBody>
      </p:sp>
      <p:pic>
        <p:nvPicPr>
          <p:cNvPr id="8" name="Picture 7" descr="xample of checkbox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86" y="2595563"/>
            <a:ext cx="3060527" cy="231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92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</a:t>
            </a:r>
            <a:r>
              <a:rPr lang="en-US" b="1" dirty="0"/>
              <a:t> </a:t>
            </a:r>
            <a:r>
              <a:rPr lang="en-US" dirty="0"/>
              <a:t>buttons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Radio buttons are used to allow users to select one item at a time. </a:t>
            </a:r>
          </a:p>
        </p:txBody>
      </p:sp>
      <p:pic>
        <p:nvPicPr>
          <p:cNvPr id="5" name="Picture 4" descr="xample of radio butto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737" y="2595563"/>
            <a:ext cx="2825076" cy="1232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01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Dropdown</a:t>
            </a:r>
            <a:r>
              <a:rPr lang="en-US" b="1" dirty="0"/>
              <a:t> </a:t>
            </a:r>
            <a:r>
              <a:rPr lang="en-US" dirty="0"/>
              <a:t>lists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Dropdown lists allow users to select one item at a time, similarly to radio buttons, but are more compact allowing you to save space. </a:t>
            </a:r>
            <a:endParaRPr lang="en-US" dirty="0" smtClean="0"/>
          </a:p>
          <a:p>
            <a:r>
              <a:rPr lang="en-US" dirty="0" smtClean="0"/>
              <a:t>Consider </a:t>
            </a:r>
            <a:r>
              <a:rPr lang="en-US" dirty="0"/>
              <a:t>adding text to the field, such as ‘Select one’ to help the user recognize the necessary action.</a:t>
            </a:r>
          </a:p>
          <a:p>
            <a:endParaRPr lang="en-US" dirty="0"/>
          </a:p>
        </p:txBody>
      </p:sp>
      <p:pic>
        <p:nvPicPr>
          <p:cNvPr id="5" name="Picture 4" descr="xample of a dropdow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21" y="2595563"/>
            <a:ext cx="3410292" cy="990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50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boxes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List boxes, like checkboxes, allow users to select </a:t>
            </a:r>
            <a:r>
              <a:rPr lang="en-US" dirty="0" smtClean="0"/>
              <a:t>multiple </a:t>
            </a:r>
            <a:r>
              <a:rPr lang="en-US" dirty="0"/>
              <a:t>items at a time</a:t>
            </a:r>
            <a:r>
              <a:rPr lang="en-US" dirty="0" smtClean="0"/>
              <a:t>, but </a:t>
            </a:r>
            <a:r>
              <a:rPr lang="en-US" dirty="0"/>
              <a:t>are more compact and can support a longer list of options if needed. </a:t>
            </a:r>
          </a:p>
        </p:txBody>
      </p:sp>
      <p:pic>
        <p:nvPicPr>
          <p:cNvPr id="5" name="Picture 4" descr="xample of a list bo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88" y="2595563"/>
            <a:ext cx="2743200" cy="159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642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button indicates an action upon touch and is typically labeled using text, an icon, or both </a:t>
            </a:r>
          </a:p>
        </p:txBody>
      </p:sp>
      <p:pic>
        <p:nvPicPr>
          <p:cNvPr id="6" name="Picture 5" descr="xample of butto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11" y="2720260"/>
            <a:ext cx="3334350" cy="1127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9161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729</TotalTime>
  <Words>695</Words>
  <Application>Microsoft Macintosh PowerPoint</Application>
  <PresentationFormat>On-screen Show (4:3)</PresentationFormat>
  <Paragraphs>92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Perception</vt:lpstr>
      <vt:lpstr>User Interface Components</vt:lpstr>
      <vt:lpstr>PowerPoint Presentation</vt:lpstr>
      <vt:lpstr>Interface Elements Categories</vt:lpstr>
      <vt:lpstr>Input Controls</vt:lpstr>
      <vt:lpstr>Checkboxes </vt:lpstr>
      <vt:lpstr>Radio buttons </vt:lpstr>
      <vt:lpstr>Dropdown lists </vt:lpstr>
      <vt:lpstr>List boxes </vt:lpstr>
      <vt:lpstr>Buttons </vt:lpstr>
      <vt:lpstr>Dropdown Button </vt:lpstr>
      <vt:lpstr>Toggles </vt:lpstr>
      <vt:lpstr>Text fields </vt:lpstr>
      <vt:lpstr>Date and time pickers </vt:lpstr>
      <vt:lpstr>Navigation Components</vt:lpstr>
      <vt:lpstr>Search Field </vt:lpstr>
      <vt:lpstr>Breadcrumb </vt:lpstr>
      <vt:lpstr>Pagination </vt:lpstr>
      <vt:lpstr>Tags </vt:lpstr>
      <vt:lpstr>Sliders </vt:lpstr>
      <vt:lpstr>Icons </vt:lpstr>
      <vt:lpstr>Image Carousel </vt:lpstr>
      <vt:lpstr>Information Components</vt:lpstr>
      <vt:lpstr>Notifications </vt:lpstr>
      <vt:lpstr>Progress Bars </vt:lpstr>
      <vt:lpstr>Tool Tips </vt:lpstr>
      <vt:lpstr>Message Boxes </vt:lpstr>
      <vt:lpstr>Modal Window (pop-up) </vt:lpstr>
      <vt:lpstr>Containers</vt:lpstr>
      <vt:lpstr>Accordion </vt:lpstr>
      <vt:lpstr>MS Word Window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 The Milk</dc:title>
  <dc:creator>Gabriel Spitz</dc:creator>
  <cp:lastModifiedBy>Gabriel Spitz</cp:lastModifiedBy>
  <cp:revision>18</cp:revision>
  <dcterms:created xsi:type="dcterms:W3CDTF">2014-08-12T01:17:14Z</dcterms:created>
  <dcterms:modified xsi:type="dcterms:W3CDTF">2015-09-13T11:59:18Z</dcterms:modified>
</cp:coreProperties>
</file>