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321" r:id="rId3"/>
    <p:sldId id="322" r:id="rId4"/>
    <p:sldId id="323" r:id="rId5"/>
    <p:sldId id="274" r:id="rId6"/>
    <p:sldId id="273" r:id="rId7"/>
    <p:sldId id="325" r:id="rId8"/>
    <p:sldId id="276" r:id="rId9"/>
    <p:sldId id="277" r:id="rId10"/>
    <p:sldId id="324" r:id="rId11"/>
    <p:sldId id="288" r:id="rId12"/>
    <p:sldId id="326" r:id="rId13"/>
    <p:sldId id="279" r:id="rId14"/>
    <p:sldId id="280" r:id="rId15"/>
    <p:sldId id="289" r:id="rId16"/>
    <p:sldId id="292" r:id="rId17"/>
    <p:sldId id="327" r:id="rId18"/>
    <p:sldId id="282" r:id="rId19"/>
    <p:sldId id="293" r:id="rId20"/>
    <p:sldId id="328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2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E43867-2DEE-2F43-8673-9E5096C286B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DCDFE6-06DA-8244-801F-B5DC171D5D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Interface Design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Lecture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#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3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4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1650"/>
            <a:ext cx="8591551" cy="813880"/>
          </a:xfrm>
        </p:spPr>
        <p:txBody>
          <a:bodyPr/>
          <a:lstStyle/>
          <a:p>
            <a:r>
              <a:rPr lang="en-US" dirty="0" smtClean="0"/>
              <a:t>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 call out “Thinking” as a separate step, it is often integrated with the Conceptualized step</a:t>
            </a:r>
          </a:p>
          <a:p>
            <a:r>
              <a:rPr lang="en-US" dirty="0" smtClean="0"/>
              <a:t>Design </a:t>
            </a:r>
            <a:r>
              <a:rPr lang="en-US" dirty="0" smtClean="0">
                <a:sym typeface="Wingdings"/>
              </a:rPr>
              <a:t> Think and Think  Design</a:t>
            </a:r>
          </a:p>
          <a:p>
            <a:r>
              <a:rPr lang="en-US" dirty="0" smtClean="0">
                <a:sym typeface="Wingdings"/>
              </a:rPr>
              <a:t>We use images to stimulate and guide thinking and we use thinking to guide the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3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Conceptualize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09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6224"/>
            <a:ext cx="8591551" cy="801428"/>
          </a:xfrm>
        </p:spPr>
        <p:txBody>
          <a:bodyPr>
            <a:normAutofit/>
          </a:bodyPr>
          <a:lstStyle/>
          <a:p>
            <a:r>
              <a:rPr lang="en-US" dirty="0"/>
              <a:t>Conceptualize – </a:t>
            </a: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clear and shared vision of the product or application we want to build</a:t>
            </a:r>
          </a:p>
          <a:p>
            <a:pPr lvl="1"/>
            <a:r>
              <a:rPr lang="en-US" dirty="0"/>
              <a:t>Depict how the user interface will appear to users</a:t>
            </a:r>
          </a:p>
          <a:p>
            <a:pPr lvl="1"/>
            <a:r>
              <a:rPr lang="en-US" dirty="0"/>
              <a:t>Help ensure that key user tasks are accounted for-generate additional use stories and modify the design</a:t>
            </a:r>
          </a:p>
          <a:p>
            <a:pPr lvl="1"/>
            <a:r>
              <a:rPr lang="en-US" dirty="0"/>
              <a:t>Select and wireframe the most suitable design ( one that meets most of the requirements)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59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Conceptualize – </a:t>
            </a:r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Establish an overall </a:t>
            </a:r>
            <a:r>
              <a:rPr lang="en-US" b="1" dirty="0"/>
              <a:t>conceptual model and sketches </a:t>
            </a:r>
            <a:r>
              <a:rPr lang="en-US" dirty="0"/>
              <a:t> of the solution – the overall pattern, interaction style, metaphors</a:t>
            </a:r>
          </a:p>
          <a:p>
            <a:r>
              <a:rPr lang="en-US" dirty="0"/>
              <a:t>Create Task Model to describe the </a:t>
            </a:r>
            <a:r>
              <a:rPr lang="en-US" b="1" dirty="0"/>
              <a:t>interaction</a:t>
            </a:r>
            <a:endParaRPr lang="en-US" dirty="0"/>
          </a:p>
          <a:p>
            <a:r>
              <a:rPr lang="en-US" dirty="0"/>
              <a:t>Create Page-wireframes to describe the interface (dialogue) concept</a:t>
            </a:r>
          </a:p>
          <a:p>
            <a:r>
              <a:rPr lang="en-US" dirty="0"/>
              <a:t>Create and review Application-wireframe to tie the interaction and interface design together within the context of user intention</a:t>
            </a:r>
          </a:p>
          <a:p>
            <a:r>
              <a:rPr lang="en-US" dirty="0"/>
              <a:t>Add new use stories, if needed, to ensure effective and comprehensive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84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7069"/>
            <a:ext cx="8913813" cy="914400"/>
          </a:xfrm>
        </p:spPr>
        <p:txBody>
          <a:bodyPr/>
          <a:lstStyle/>
          <a:p>
            <a:r>
              <a:rPr lang="en-US" dirty="0" smtClean="0"/>
              <a:t>Low Resolution Wireframe</a:t>
            </a:r>
            <a:endParaRPr lang="en-US" dirty="0"/>
          </a:p>
        </p:txBody>
      </p:sp>
      <p:pic>
        <p:nvPicPr>
          <p:cNvPr id="3" name="Picture 2" descr="Low Res wirefram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14" y="1741469"/>
            <a:ext cx="7829972" cy="48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879"/>
            <a:ext cx="8591551" cy="888593"/>
          </a:xfrm>
        </p:spPr>
        <p:txBody>
          <a:bodyPr/>
          <a:lstStyle/>
          <a:p>
            <a:r>
              <a:rPr lang="en-US" dirty="0" smtClean="0"/>
              <a:t>Wireframes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376" y="1275650"/>
            <a:ext cx="5565248" cy="4818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761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33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88976"/>
          </a:xfrm>
        </p:spPr>
        <p:txBody>
          <a:bodyPr>
            <a:normAutofit/>
          </a:bodyPr>
          <a:lstStyle/>
          <a:p>
            <a:r>
              <a:rPr lang="en-US" dirty="0" smtClean="0"/>
              <a:t>Visual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50052"/>
            <a:ext cx="7610476" cy="3670767"/>
          </a:xfrm>
        </p:spPr>
        <p:txBody>
          <a:bodyPr/>
          <a:lstStyle/>
          <a:p>
            <a:r>
              <a:rPr lang="en-US" dirty="0"/>
              <a:t>Create a compliant and aesthetically pleasing  rendering of the application wireframes</a:t>
            </a:r>
          </a:p>
          <a:p>
            <a:r>
              <a:rPr lang="en-US" dirty="0"/>
              <a:t>Ensure clarity and simplicity at the user interface</a:t>
            </a:r>
          </a:p>
          <a:p>
            <a:r>
              <a:rPr lang="en-US" dirty="0"/>
              <a:t>Help new users quickly master product usage by adding guidance and instruction where needed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78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591551" cy="801428"/>
          </a:xfrm>
        </p:spPr>
        <p:txBody>
          <a:bodyPr/>
          <a:lstStyle/>
          <a:p>
            <a:r>
              <a:rPr lang="en-US" dirty="0" smtClean="0"/>
              <a:t>Visual design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99" y="1227285"/>
            <a:ext cx="6964003" cy="50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0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Understand the User Interface Design process</a:t>
            </a:r>
          </a:p>
          <a:p>
            <a:r>
              <a:rPr lang="en-US" sz="2400" dirty="0" smtClean="0"/>
              <a:t>Gather info for designing a user interface for a vending machine</a:t>
            </a:r>
          </a:p>
          <a:p>
            <a:r>
              <a:rPr lang="en-US" sz="2400" dirty="0" smtClean="0"/>
              <a:t>Design the Interface</a:t>
            </a:r>
          </a:p>
        </p:txBody>
      </p:sp>
    </p:spTree>
    <p:extLst>
      <p:ext uri="{BB962C8B-B14F-4D97-AF65-F5344CB8AC3E}">
        <p14:creationId xmlns:p14="http://schemas.microsoft.com/office/powerpoint/2010/main" val="381465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90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49"/>
            <a:ext cx="8591551" cy="764072"/>
          </a:xfrm>
        </p:spPr>
        <p:txBody>
          <a:bodyPr/>
          <a:lstStyle/>
          <a:p>
            <a:r>
              <a:rPr lang="en-US" dirty="0"/>
              <a:t>Evaluate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constructive and actionable input to specific design questions/issues</a:t>
            </a:r>
          </a:p>
          <a:p>
            <a:r>
              <a:rPr lang="en-US" dirty="0"/>
              <a:t>Continuously verify proposed design solutions</a:t>
            </a:r>
          </a:p>
          <a:p>
            <a:r>
              <a:rPr lang="en-US" dirty="0"/>
              <a:t>Ensure usability both at the micro and macro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3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8553"/>
            <a:ext cx="8591551" cy="776524"/>
          </a:xfrm>
        </p:spPr>
        <p:txBody>
          <a:bodyPr/>
          <a:lstStyle/>
          <a:p>
            <a:r>
              <a:rPr lang="en-US" dirty="0"/>
              <a:t>Evaluate - Methods/How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Utilizing a mix of evaluation methods including:</a:t>
            </a:r>
          </a:p>
          <a:p>
            <a:pPr lvl="1"/>
            <a:r>
              <a:rPr lang="en-US" dirty="0"/>
              <a:t>User interviews</a:t>
            </a:r>
          </a:p>
          <a:p>
            <a:pPr lvl="1"/>
            <a:r>
              <a:rPr lang="en-US" dirty="0"/>
              <a:t>Local and remote usability tests</a:t>
            </a:r>
          </a:p>
          <a:p>
            <a:pPr lvl="1"/>
            <a:r>
              <a:rPr lang="en-US" dirty="0"/>
              <a:t>A/B testing compering design alternatives</a:t>
            </a:r>
          </a:p>
          <a:p>
            <a:pPr lvl="1"/>
            <a:r>
              <a:rPr lang="en-US" dirty="0"/>
              <a:t>On-line surveys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5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 Design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focus us on Usability Criteria</a:t>
            </a:r>
          </a:p>
          <a:p>
            <a:r>
              <a:rPr lang="en-US" dirty="0"/>
              <a:t>E</a:t>
            </a:r>
            <a:r>
              <a:rPr lang="en-US" dirty="0" smtClean="0"/>
              <a:t>nsure a systematic approach to the design effort</a:t>
            </a:r>
          </a:p>
          <a:p>
            <a:r>
              <a:rPr lang="en-US" smtClean="0"/>
              <a:t>Minimize rework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5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50" y="595248"/>
            <a:ext cx="8762332" cy="921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Usability Criteria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964168"/>
              </p:ext>
            </p:extLst>
          </p:nvPr>
        </p:nvGraphicFramePr>
        <p:xfrm>
          <a:off x="788988" y="3552825"/>
          <a:ext cx="7315200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3" imgW="6089218" imgH="1995678" progId="">
                  <p:embed/>
                </p:oleObj>
              </mc:Choice>
              <mc:Fallback>
                <p:oleObj name="Visio" r:id="rId3" imgW="6089218" imgH="199567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3552825"/>
                        <a:ext cx="7315200" cy="239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Gabriel Spitz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5B9D7-99E7-4EBB-9D30-AE3FC89A207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4945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interaction is determined by and measured using Usability Indicators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6553200" y="62023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err="1" smtClean="0">
                <a:latin typeface="Arial" charset="0"/>
              </a:rPr>
              <a:t>Martijn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>
                <a:latin typeface="Arial" charset="0"/>
              </a:rPr>
              <a:t>van </a:t>
            </a:r>
            <a:r>
              <a:rPr lang="en-US" sz="1200" dirty="0" err="1">
                <a:latin typeface="Arial" charset="0"/>
              </a:rPr>
              <a:t>Welie</a:t>
            </a:r>
            <a:r>
              <a:rPr lang="en-US" sz="1200" dirty="0">
                <a:latin typeface="Arial" charset="0"/>
              </a:rPr>
              <a:t> (2001)</a:t>
            </a:r>
          </a:p>
        </p:txBody>
      </p:sp>
    </p:spTree>
    <p:extLst>
      <p:ext uri="{BB962C8B-B14F-4D97-AF65-F5344CB8AC3E}">
        <p14:creationId xmlns:p14="http://schemas.microsoft.com/office/powerpoint/2010/main" val="288981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591551" cy="776524"/>
          </a:xfrm>
        </p:spPr>
        <p:txBody>
          <a:bodyPr>
            <a:normAutofit fontScale="90000"/>
          </a:bodyPr>
          <a:lstStyle/>
          <a:p>
            <a:r>
              <a:rPr lang="en-US" dirty="0"/>
              <a:t>User-Interface </a:t>
            </a:r>
            <a:r>
              <a:rPr lang="en-US" dirty="0" smtClean="0"/>
              <a:t>design - </a:t>
            </a:r>
            <a:r>
              <a:rPr lang="en-US" b="1" dirty="0"/>
              <a:t>Steps/</a:t>
            </a:r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467556" y="1473388"/>
            <a:ext cx="2681111" cy="2003778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Understand</a:t>
            </a:r>
            <a:br>
              <a:rPr lang="en-US" sz="2400" b="1" dirty="0" smtClean="0"/>
            </a:br>
            <a:r>
              <a:rPr lang="en-US" dirty="0" smtClean="0"/>
              <a:t>What is the problem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/>
              <a:t>who are the users </a:t>
            </a:r>
            <a:br>
              <a:rPr lang="en-US" dirty="0" smtClean="0"/>
            </a:br>
            <a:r>
              <a:rPr lang="en-US" dirty="0" smtClean="0"/>
              <a:t> what do they do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86023" y="1473388"/>
            <a:ext cx="2681111" cy="20037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Think</a:t>
            </a:r>
            <a:br>
              <a:rPr lang="en-US" sz="2400" b="1" dirty="0" smtClean="0"/>
            </a:br>
            <a:r>
              <a:rPr lang="en-US" dirty="0" smtClean="0"/>
              <a:t>how will users work in the </a:t>
            </a:r>
            <a:r>
              <a:rPr lang="en-US" b="1" u="sng" dirty="0" smtClean="0"/>
              <a:t>future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5286023" y="4490340"/>
            <a:ext cx="2681111" cy="2003778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Conceptualize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user interface and interaction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374445" y="2404722"/>
            <a:ext cx="776110" cy="7337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208890" y="3547722"/>
            <a:ext cx="818443" cy="79022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4374445" y="4789500"/>
            <a:ext cx="776110" cy="77611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2554111" y="3547722"/>
            <a:ext cx="818445" cy="79022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67556" y="4490340"/>
            <a:ext cx="2681111" cy="200377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Design</a:t>
            </a:r>
          </a:p>
          <a:p>
            <a:pPr algn="ctr"/>
            <a:r>
              <a:rPr lang="en-US" dirty="0" smtClean="0"/>
              <a:t>An aesthetically pleasing and consistent interface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36218" y="3232783"/>
            <a:ext cx="1873787" cy="143342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Evaluate</a:t>
            </a:r>
          </a:p>
          <a:p>
            <a:pPr algn="ctr"/>
            <a:r>
              <a:rPr lang="en-US" dirty="0" smtClean="0"/>
              <a:t>Ideas, concepts,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221"/>
            <a:ext cx="8591551" cy="975758"/>
          </a:xfrm>
        </p:spPr>
        <p:txBody>
          <a:bodyPr>
            <a:normAutofit/>
          </a:bodyPr>
          <a:lstStyle/>
          <a:p>
            <a:r>
              <a:rPr lang="en-US" sz="3600" dirty="0"/>
              <a:t>User Interface </a:t>
            </a:r>
            <a:r>
              <a:rPr lang="en-US" sz="3600" dirty="0" smtClean="0"/>
              <a:t>- </a:t>
            </a:r>
            <a:r>
              <a:rPr lang="en-US" sz="3600" b="1" dirty="0" smtClean="0"/>
              <a:t>Design </a:t>
            </a:r>
            <a:r>
              <a:rPr lang="en-US" sz="3600" b="1" dirty="0"/>
              <a:t>Met</a:t>
            </a:r>
            <a:r>
              <a:rPr lang="en-US" sz="3600" dirty="0"/>
              <a:t>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7556" y="1498292"/>
            <a:ext cx="2681111" cy="2003778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User</a:t>
            </a:r>
            <a:br>
              <a:rPr lang="en-US" sz="2000" dirty="0"/>
            </a:br>
            <a:r>
              <a:rPr lang="en-US" sz="2000" dirty="0"/>
              <a:t> interviews &amp; contextual observations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6023" y="1498292"/>
            <a:ext cx="2681111" cy="200377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Task scenarios and walkthrough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6023" y="4515244"/>
            <a:ext cx="2681111" cy="2003778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Participatory design, Usability principles, </a:t>
            </a:r>
            <a:br>
              <a:rPr lang="en-US" sz="2000" dirty="0"/>
            </a:br>
            <a:r>
              <a:rPr lang="en-US" sz="2000" dirty="0"/>
              <a:t>Design patterns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374445" y="2429626"/>
            <a:ext cx="776110" cy="7337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208890" y="3572626"/>
            <a:ext cx="818443" cy="79022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4374445" y="4814404"/>
            <a:ext cx="776110" cy="77611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2554111" y="3572626"/>
            <a:ext cx="818445" cy="79022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67556" y="4515244"/>
            <a:ext cx="2681111" cy="200377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Graphical screen design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6218" y="3257687"/>
            <a:ext cx="1873787" cy="143342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Usability Assessment</a:t>
            </a:r>
          </a:p>
        </p:txBody>
      </p:sp>
    </p:spTree>
    <p:extLst>
      <p:ext uri="{BB962C8B-B14F-4D97-AF65-F5344CB8AC3E}">
        <p14:creationId xmlns:p14="http://schemas.microsoft.com/office/powerpoint/2010/main" val="178778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4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8789"/>
            <a:ext cx="8522326" cy="751620"/>
          </a:xfrm>
        </p:spPr>
        <p:txBody>
          <a:bodyPr/>
          <a:lstStyle/>
          <a:p>
            <a:r>
              <a:rPr lang="en-US" dirty="0"/>
              <a:t>Understand –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Build an understanding of the design problem</a:t>
            </a:r>
          </a:p>
          <a:p>
            <a:pPr lvl="1"/>
            <a:r>
              <a:rPr lang="en-US" dirty="0"/>
              <a:t>Identify the business problem that we intend to solve</a:t>
            </a:r>
          </a:p>
          <a:p>
            <a:pPr lvl="1"/>
            <a:r>
              <a:rPr lang="en-US" dirty="0"/>
              <a:t>Describe the users; what are their characteristics, likes, dislikes, goals and needs</a:t>
            </a:r>
          </a:p>
          <a:p>
            <a:pPr lvl="1"/>
            <a:r>
              <a:rPr lang="en-US" dirty="0"/>
              <a:t>Describe how and where we expect users to use the product/application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4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3342"/>
            <a:ext cx="8591551" cy="776524"/>
          </a:xfrm>
        </p:spPr>
        <p:txBody>
          <a:bodyPr/>
          <a:lstStyle/>
          <a:p>
            <a:r>
              <a:rPr lang="en-US" dirty="0"/>
              <a:t>Understand–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Product team and identify the design problem, scope, and goals of the product</a:t>
            </a:r>
          </a:p>
          <a:p>
            <a:r>
              <a:rPr lang="en-US" dirty="0"/>
              <a:t>Meet actual and/or virtual users to figure out who they are, what they do, how do they do it today and what are their key needs</a:t>
            </a:r>
          </a:p>
          <a:p>
            <a:r>
              <a:rPr lang="en-US" dirty="0"/>
              <a:t>Identify Perform a competitive analysis of similar products or solutions to identify trends and benchmark what is out 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8792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564</TotalTime>
  <Words>523</Words>
  <Application>Microsoft Macintosh PowerPoint</Application>
  <PresentationFormat>On-screen Show (4:3)</PresentationFormat>
  <Paragraphs>80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Perception</vt:lpstr>
      <vt:lpstr>Visio</vt:lpstr>
      <vt:lpstr>User Interface Design Process</vt:lpstr>
      <vt:lpstr> This Week</vt:lpstr>
      <vt:lpstr>Why a Design Process?</vt:lpstr>
      <vt:lpstr>Usability Criteria </vt:lpstr>
      <vt:lpstr>User-Interface design - Steps/Goals</vt:lpstr>
      <vt:lpstr>User Interface - Design Method</vt:lpstr>
      <vt:lpstr>Understand</vt:lpstr>
      <vt:lpstr>Understand – Objectives</vt:lpstr>
      <vt:lpstr>Understand– Methods</vt:lpstr>
      <vt:lpstr>Think</vt:lpstr>
      <vt:lpstr>Think</vt:lpstr>
      <vt:lpstr>Conceptualize</vt:lpstr>
      <vt:lpstr>Conceptualize – Objective</vt:lpstr>
      <vt:lpstr>Conceptualize – Deliverables</vt:lpstr>
      <vt:lpstr>Low Resolution Wireframe</vt:lpstr>
      <vt:lpstr>Wireframes</vt:lpstr>
      <vt:lpstr>Visual Design</vt:lpstr>
      <vt:lpstr>Visual Design </vt:lpstr>
      <vt:lpstr>Visual design</vt:lpstr>
      <vt:lpstr>Evaluate</vt:lpstr>
      <vt:lpstr>Evaluate </vt:lpstr>
      <vt:lpstr>Evaluate - Methods/How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Interface Design Process</dc:title>
  <dc:creator>Gabriel Spitz</dc:creator>
  <cp:lastModifiedBy>Gabriel Spitz</cp:lastModifiedBy>
  <cp:revision>50</cp:revision>
  <dcterms:created xsi:type="dcterms:W3CDTF">2013-04-14T12:57:21Z</dcterms:created>
  <dcterms:modified xsi:type="dcterms:W3CDTF">2015-09-13T11:58:22Z</dcterms:modified>
</cp:coreProperties>
</file>