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321" r:id="rId3"/>
    <p:sldId id="322" r:id="rId4"/>
    <p:sldId id="323" r:id="rId5"/>
    <p:sldId id="274" r:id="rId6"/>
    <p:sldId id="273" r:id="rId7"/>
    <p:sldId id="325" r:id="rId8"/>
    <p:sldId id="276" r:id="rId9"/>
    <p:sldId id="277" r:id="rId10"/>
    <p:sldId id="324" r:id="rId11"/>
    <p:sldId id="288" r:id="rId12"/>
    <p:sldId id="326" r:id="rId13"/>
    <p:sldId id="279" r:id="rId14"/>
    <p:sldId id="280" r:id="rId15"/>
    <p:sldId id="289" r:id="rId16"/>
    <p:sldId id="292" r:id="rId17"/>
    <p:sldId id="327" r:id="rId18"/>
    <p:sldId id="282" r:id="rId19"/>
    <p:sldId id="293" r:id="rId20"/>
    <p:sldId id="328" r:id="rId21"/>
    <p:sldId id="285" r:id="rId22"/>
    <p:sldId id="286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82" autoAdjust="0"/>
    <p:restoredTop sz="94660"/>
  </p:normalViewPr>
  <p:slideViewPr>
    <p:cSldViewPr snapToGrid="0" snapToObjects="1">
      <p:cViewPr varScale="1">
        <p:scale>
          <a:sx n="100" d="100"/>
          <a:sy n="100" d="100"/>
        </p:scale>
        <p:origin x="-13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157319"/>
            <a:ext cx="8915400" cy="87782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034553"/>
            <a:ext cx="8001000" cy="3823447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3867-2DEE-2F43-8673-9E5096C286B0}" type="datetimeFigureOut">
              <a:rPr lang="en-US" smtClean="0"/>
              <a:t>9/13/15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DFE6-06DA-8244-801F-B5DC171D5D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487987" y="2048256"/>
            <a:ext cx="3427413" cy="420624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2039112"/>
            <a:ext cx="457200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4E43867-2DEE-2F43-8673-9E5096C286B0}" type="datetimeFigureOut">
              <a:rPr lang="en-US" smtClean="0"/>
              <a:t>9/13/15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DFE6-06DA-8244-801F-B5DC171D5D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3867-2DEE-2F43-8673-9E5096C286B0}" type="datetimeFigureOut">
              <a:rPr lang="en-US" smtClean="0"/>
              <a:t>9/13/15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4E43867-2DEE-2F43-8673-9E5096C286B0}" type="datetimeFigureOut">
              <a:rPr lang="en-US" smtClean="0"/>
              <a:t>9/13/15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4928616" y="1129553"/>
            <a:ext cx="3986784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4114800"/>
            <a:ext cx="8915400" cy="877824"/>
          </a:xfrm>
        </p:spPr>
        <p:txBody>
          <a:bodyPr tIns="137160" bIns="137160" anchor="b" anchorCtr="0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002305"/>
            <a:ext cx="8001000" cy="1855695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137160" rIns="274320" bIns="13716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4E43867-2DEE-2F43-8673-9E5096C286B0}" type="datetimeFigureOut">
              <a:rPr lang="en-US" smtClean="0"/>
              <a:t>9/13/15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6601968" cy="2980944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7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7543800" y="1129553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7543800" y="2629169"/>
            <a:ext cx="1371600" cy="1481328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3867-2DEE-2F43-8673-9E5096C286B0}" type="datetimeFigureOut">
              <a:rPr lang="en-US" smtClean="0"/>
              <a:t>9/13/15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DFE6-06DA-8244-801F-B5DC171D5D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87553" y="1129554"/>
            <a:ext cx="914400" cy="5533278"/>
          </a:xfrm>
        </p:spPr>
        <p:txBody>
          <a:bodyPr vert="eaVert" lIns="274320" tIns="685800" bIns="68580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600" y="1734671"/>
            <a:ext cx="6426200" cy="4542304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3867-2DEE-2F43-8673-9E5096C286B0}" type="datetimeFigureOut">
              <a:rPr lang="en-US" smtClean="0"/>
              <a:t>9/13/15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DFE6-06DA-8244-801F-B5DC171D5D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3867-2DEE-2F43-8673-9E5096C286B0}" type="datetimeFigureOut">
              <a:rPr lang="en-US" smtClean="0"/>
              <a:t>9/13/15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DFE6-06DA-8244-801F-B5DC171D5D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 anchor="t" anchorCtr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3867-2DEE-2F43-8673-9E5096C286B0}" type="datetimeFigureOut">
              <a:rPr lang="en-US" smtClean="0"/>
              <a:t>9/13/15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>
            <a:normAutofit/>
          </a:bodyPr>
          <a:lstStyle>
            <a:lvl1pPr marL="0" indent="0"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200399"/>
            <a:ext cx="8915400" cy="2286000"/>
          </a:xfrm>
          <a:solidFill>
            <a:schemeClr val="tx2"/>
          </a:solidFill>
        </p:spPr>
        <p:txBody>
          <a:bodyPr vert="horz" lIns="1188720" tIns="45720" rIns="274320" bIns="45720" rtlCol="0" anchor="b" anchorCtr="0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5484607"/>
            <a:ext cx="8001000" cy="77724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91440" rIns="274320" bIns="91440" rtlCol="0" anchor="ctr" anchorCtr="0">
            <a:normAutofit/>
          </a:bodyPr>
          <a:lstStyle>
            <a:lvl1pPr marL="0" indent="0" algn="l" defTabSz="914400" rtl="0" eaLnBrk="1" latinLnBrk="0" hangingPunct="1">
              <a:spcBef>
                <a:spcPts val="3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3867-2DEE-2F43-8673-9E5096C286B0}" type="datetimeFigureOut">
              <a:rPr lang="en-US" smtClean="0"/>
              <a:t>9/13/15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DFE6-06DA-8244-801F-B5DC171D5D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600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7534" y="2595563"/>
            <a:ext cx="3566160" cy="368141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4E43867-2DEE-2F43-8673-9E5096C286B0}" type="datetimeFigureOut">
              <a:rPr lang="en-US" smtClean="0"/>
              <a:t>9/13/15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DFE6-06DA-8244-801F-B5DC171D5D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588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588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47534" y="2017713"/>
            <a:ext cx="3566160" cy="877887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47534" y="3065929"/>
            <a:ext cx="3566160" cy="3211046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4E43867-2DEE-2F43-8673-9E5096C286B0}" type="datetimeFigureOut">
              <a:rPr lang="en-US" smtClean="0"/>
              <a:t>9/13/15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20588" y="188259"/>
            <a:ext cx="2895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DFE6-06DA-8244-801F-B5DC171D5D1D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1212028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5238974" y="2904565"/>
            <a:ext cx="3383280" cy="1588"/>
          </a:xfrm>
          <a:prstGeom prst="line">
            <a:avLst/>
          </a:prstGeom>
          <a:ln w="38100"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3867-2DEE-2F43-8673-9E5096C286B0}" type="datetimeFigureOut">
              <a:rPr lang="en-US" smtClean="0"/>
              <a:t>9/13/15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DFE6-06DA-8244-801F-B5DC171D5D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3867-2DEE-2F43-8673-9E5096C286B0}" type="datetimeFigureOut">
              <a:rPr lang="en-US" smtClean="0"/>
              <a:t>9/13/15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DFE6-06DA-8244-801F-B5DC171D5D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24712"/>
            <a:ext cx="8915400" cy="914400"/>
          </a:xfr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7534" y="2590800"/>
            <a:ext cx="3566160" cy="3686175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2000"/>
            </a:lvl6pPr>
            <a:lvl7pPr marL="2055813" indent="-344488">
              <a:defRPr sz="2000"/>
            </a:lvl7pPr>
            <a:lvl8pPr marL="2055813" indent="-344488">
              <a:defRPr sz="2000"/>
            </a:lvl8pPr>
            <a:lvl9pPr marL="2055813" indent="-344488"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00952" y="2039111"/>
            <a:ext cx="3566160" cy="4224528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292608" tIns="274320" rIns="274320" bIns="274320" rtlCol="0" anchor="t" anchorCtr="0">
            <a:normAutofit/>
          </a:bodyPr>
          <a:lstStyle>
            <a:lvl1pPr marL="0" indent="0" algn="l" defTabSz="914400" rtl="0" eaLnBrk="1" latinLnBrk="0" hangingPunct="1">
              <a:spcBef>
                <a:spcPts val="2000"/>
              </a:spcBef>
              <a:buClr>
                <a:schemeClr val="accent1"/>
              </a:buClr>
              <a:buFont typeface="Wingdings 2" pitchFamily="18" charset="2"/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580094" y="188259"/>
            <a:ext cx="2133600" cy="365125"/>
          </a:xfrm>
        </p:spPr>
        <p:txBody>
          <a:bodyPr/>
          <a:lstStyle/>
          <a:p>
            <a:fld id="{74E43867-2DEE-2F43-8673-9E5096C286B0}" type="datetimeFigureOut">
              <a:rPr lang="en-US" smtClean="0"/>
              <a:t>9/13/15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DCDFE6-06DA-8244-801F-B5DC171D5D1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23856"/>
            <a:ext cx="8913813" cy="914400"/>
          </a:xfrm>
          <a:prstGeom prst="rect">
            <a:avLst/>
          </a:prstGeom>
          <a:solidFill>
            <a:schemeClr val="tx2"/>
          </a:solidFill>
        </p:spPr>
        <p:txBody>
          <a:bodyPr vert="horz" lIns="1188720" tIns="45720" rIns="27432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4424" y="2595562"/>
            <a:ext cx="7610476" cy="36707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80094" y="18825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4E43867-2DEE-2F43-8673-9E5096C286B0}" type="datetimeFigureOut">
              <a:rPr lang="en-US" smtClean="0"/>
              <a:t>9/13/15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20588" y="188259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89894" y="6569075"/>
            <a:ext cx="457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FADCDFE6-06DA-8244-801F-B5DC171D5D1D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14400" y="0"/>
            <a:ext cx="7999413" cy="182880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8" name="Rectangle 7"/>
          <p:cNvSpPr/>
          <p:nvPr/>
        </p:nvSpPr>
        <p:spPr>
          <a:xfrm>
            <a:off x="914400" y="6675120"/>
            <a:ext cx="7999413" cy="182880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txStyles>
    <p:titleStyle>
      <a:lvl1pPr marL="0" indent="0" algn="l" defTabSz="914400" rtl="0" eaLnBrk="1" latinLnBrk="0" hangingPunct="1"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Font typeface="Wingdings 2" pitchFamily="18" charset="2"/>
        <a:buChar char="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Font typeface="Wingdings 2" pitchFamily="18" charset="2"/>
        <a:buChar char="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50000"/>
          </a:schemeClr>
        </a:buClr>
        <a:buFont typeface="Wingdings 2" pitchFamily="18" charset="2"/>
        <a:buChar char="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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User Interface Design Process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Lecture </a:t>
            </a:r>
            <a:r>
              <a:rPr lang="en-US">
                <a:solidFill>
                  <a:schemeClr val="bg1">
                    <a:lumMod val="50000"/>
                  </a:schemeClr>
                </a:solidFill>
              </a:rPr>
              <a:t># </a:t>
            </a:r>
            <a:r>
              <a:rPr lang="en-US" smtClean="0">
                <a:solidFill>
                  <a:schemeClr val="bg1">
                    <a:lumMod val="50000"/>
                  </a:schemeClr>
                </a:solidFill>
              </a:rPr>
              <a:t>2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5374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Think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23497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81650"/>
            <a:ext cx="8591551" cy="813880"/>
          </a:xfrm>
        </p:spPr>
        <p:txBody>
          <a:bodyPr/>
          <a:lstStyle/>
          <a:p>
            <a:r>
              <a:rPr lang="en-US" dirty="0" smtClean="0"/>
              <a:t>Think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While I call out “Thinking” as a separate step, it is often integrated with the Conceptualized step</a:t>
            </a:r>
          </a:p>
          <a:p>
            <a:r>
              <a:rPr lang="en-US" dirty="0" smtClean="0"/>
              <a:t>Design </a:t>
            </a:r>
            <a:r>
              <a:rPr lang="en-US" dirty="0" smtClean="0">
                <a:sym typeface="Wingdings"/>
              </a:rPr>
              <a:t> Think and Think  Design</a:t>
            </a:r>
          </a:p>
          <a:p>
            <a:r>
              <a:rPr lang="en-US" dirty="0" smtClean="0">
                <a:sym typeface="Wingdings"/>
              </a:rPr>
              <a:t>We use images to stimulate and guide thinking and we use thinking to guide the 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7733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Conceptualize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6093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06224"/>
            <a:ext cx="8591551" cy="801428"/>
          </a:xfrm>
        </p:spPr>
        <p:txBody>
          <a:bodyPr>
            <a:normAutofit/>
          </a:bodyPr>
          <a:lstStyle/>
          <a:p>
            <a:r>
              <a:rPr lang="en-US" dirty="0"/>
              <a:t>Conceptualize – </a:t>
            </a:r>
            <a:r>
              <a:rPr lang="en-US" dirty="0" smtClean="0"/>
              <a:t>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a clear and shared vision of the product or application we want to build</a:t>
            </a:r>
          </a:p>
          <a:p>
            <a:pPr lvl="1"/>
            <a:r>
              <a:rPr lang="en-US" dirty="0"/>
              <a:t>Depict how the user interface will appear to users</a:t>
            </a:r>
          </a:p>
          <a:p>
            <a:pPr lvl="1"/>
            <a:r>
              <a:rPr lang="en-US" dirty="0"/>
              <a:t>Help ensure that key user tasks are accounted for-generate additional use stories and modify the design</a:t>
            </a:r>
          </a:p>
          <a:p>
            <a:pPr lvl="1"/>
            <a:r>
              <a:rPr lang="en-US" dirty="0"/>
              <a:t>Select and wireframe the most suitable design ( one that meets most of the requirements)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459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Conceptualize – </a:t>
            </a:r>
            <a:r>
              <a:rPr lang="en-US" dirty="0" smtClean="0"/>
              <a:t>Deliverables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Establish an overall </a:t>
            </a:r>
            <a:r>
              <a:rPr lang="en-US" b="1" dirty="0"/>
              <a:t>conceptual model and sketches </a:t>
            </a:r>
            <a:r>
              <a:rPr lang="en-US" dirty="0"/>
              <a:t> of the solution – the overall pattern, interaction style, metaphors</a:t>
            </a:r>
          </a:p>
          <a:p>
            <a:r>
              <a:rPr lang="en-US" dirty="0"/>
              <a:t>Create Task Model to describe the </a:t>
            </a:r>
            <a:r>
              <a:rPr lang="en-US" b="1" dirty="0"/>
              <a:t>interaction</a:t>
            </a:r>
            <a:endParaRPr lang="en-US" dirty="0"/>
          </a:p>
          <a:p>
            <a:r>
              <a:rPr lang="en-US" dirty="0"/>
              <a:t>Create Page-wireframes to describe the interface (dialogue) concept</a:t>
            </a:r>
          </a:p>
          <a:p>
            <a:r>
              <a:rPr lang="en-US" dirty="0"/>
              <a:t>Create and review Application-wireframe to tie the interaction and interface design together within the context of user intention</a:t>
            </a:r>
          </a:p>
          <a:p>
            <a:r>
              <a:rPr lang="en-US" dirty="0"/>
              <a:t>Add new use stories, if needed, to ensure effective and comprehensive design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6884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827069"/>
            <a:ext cx="8913813" cy="914400"/>
          </a:xfrm>
        </p:spPr>
        <p:txBody>
          <a:bodyPr/>
          <a:lstStyle/>
          <a:p>
            <a:r>
              <a:rPr lang="en-US" dirty="0" smtClean="0"/>
              <a:t>Low Resolution Wireframe</a:t>
            </a:r>
            <a:endParaRPr lang="en-US" dirty="0"/>
          </a:p>
        </p:txBody>
      </p:sp>
      <p:pic>
        <p:nvPicPr>
          <p:cNvPr id="3" name="Picture 2" descr="Low Res wirefram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014" y="1741469"/>
            <a:ext cx="7829972" cy="4893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14911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93879"/>
            <a:ext cx="8591551" cy="888593"/>
          </a:xfrm>
        </p:spPr>
        <p:txBody>
          <a:bodyPr/>
          <a:lstStyle/>
          <a:p>
            <a:r>
              <a:rPr lang="en-US" dirty="0" smtClean="0"/>
              <a:t>Wireframes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9376" y="1275650"/>
            <a:ext cx="5565248" cy="4818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20761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 Design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59331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9275" y="107576"/>
            <a:ext cx="8042276" cy="788976"/>
          </a:xfrm>
        </p:spPr>
        <p:txBody>
          <a:bodyPr>
            <a:normAutofit/>
          </a:bodyPr>
          <a:lstStyle/>
          <a:p>
            <a:r>
              <a:rPr lang="en-US" dirty="0" smtClean="0"/>
              <a:t>Visual Design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14424" y="1850052"/>
            <a:ext cx="7610476" cy="3670767"/>
          </a:xfrm>
        </p:spPr>
        <p:txBody>
          <a:bodyPr/>
          <a:lstStyle/>
          <a:p>
            <a:r>
              <a:rPr lang="en-US" dirty="0"/>
              <a:t>Create a compliant and aesthetically pleasing  rendering of the application wireframes</a:t>
            </a:r>
          </a:p>
          <a:p>
            <a:r>
              <a:rPr lang="en-US" dirty="0"/>
              <a:t>Ensure clarity and simplicity at the user interface</a:t>
            </a:r>
          </a:p>
          <a:p>
            <a:r>
              <a:rPr lang="en-US" dirty="0"/>
              <a:t>Help new users quickly master product usage by adding guidance and instruction where needed 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3788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7576"/>
            <a:ext cx="8591551" cy="801428"/>
          </a:xfrm>
        </p:spPr>
        <p:txBody>
          <a:bodyPr/>
          <a:lstStyle/>
          <a:p>
            <a:r>
              <a:rPr lang="en-US" dirty="0" smtClean="0"/>
              <a:t>Visual design</a:t>
            </a:r>
            <a:endParaRPr lang="en-US" dirty="0"/>
          </a:p>
        </p:txBody>
      </p:sp>
      <p:pic>
        <p:nvPicPr>
          <p:cNvPr id="3" name="Pictur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999" y="1227285"/>
            <a:ext cx="6964003" cy="5005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405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This Week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Understand the User Interface Design process</a:t>
            </a:r>
          </a:p>
          <a:p>
            <a:r>
              <a:rPr lang="en-US" sz="2400" dirty="0" smtClean="0"/>
              <a:t>Gather info for designing a user interface for a vending machine</a:t>
            </a:r>
          </a:p>
          <a:p>
            <a:r>
              <a:rPr lang="en-US" sz="2400" dirty="0" smtClean="0"/>
              <a:t>Design the Interface</a:t>
            </a:r>
          </a:p>
        </p:txBody>
      </p:sp>
    </p:spTree>
    <p:extLst>
      <p:ext uri="{BB962C8B-B14F-4D97-AF65-F5344CB8AC3E}">
        <p14:creationId xmlns:p14="http://schemas.microsoft.com/office/powerpoint/2010/main" val="3814650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0904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49"/>
            <a:ext cx="8591551" cy="764072"/>
          </a:xfrm>
        </p:spPr>
        <p:txBody>
          <a:bodyPr/>
          <a:lstStyle/>
          <a:p>
            <a:r>
              <a:rPr lang="en-US" dirty="0"/>
              <a:t>Evaluate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Provide constructive and actionable input to specific design questions/issues</a:t>
            </a:r>
          </a:p>
          <a:p>
            <a:r>
              <a:rPr lang="en-US" dirty="0"/>
              <a:t>Continuously verify proposed design solutions</a:t>
            </a:r>
          </a:p>
          <a:p>
            <a:r>
              <a:rPr lang="en-US" dirty="0"/>
              <a:t>Ensure usability both at the micro and macro level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2333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18553"/>
            <a:ext cx="8591551" cy="776524"/>
          </a:xfrm>
        </p:spPr>
        <p:txBody>
          <a:bodyPr/>
          <a:lstStyle/>
          <a:p>
            <a:r>
              <a:rPr lang="en-US" dirty="0"/>
              <a:t>Evaluate - Methods/How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Utilizing a mix of evaluation methods including:</a:t>
            </a:r>
          </a:p>
          <a:p>
            <a:pPr lvl="1"/>
            <a:r>
              <a:rPr lang="en-US" dirty="0"/>
              <a:t>User interviews</a:t>
            </a:r>
          </a:p>
          <a:p>
            <a:pPr lvl="1"/>
            <a:r>
              <a:rPr lang="en-US" dirty="0"/>
              <a:t>Local and remote usability tests</a:t>
            </a:r>
          </a:p>
          <a:p>
            <a:pPr lvl="1"/>
            <a:r>
              <a:rPr lang="en-US" dirty="0"/>
              <a:t>A/B testing compering design alternatives</a:t>
            </a:r>
          </a:p>
          <a:p>
            <a:pPr lvl="1"/>
            <a:r>
              <a:rPr lang="en-US" dirty="0"/>
              <a:t>On-line surveys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455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a Design Process?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Help focus us on Usability Criteria</a:t>
            </a:r>
          </a:p>
          <a:p>
            <a:r>
              <a:rPr lang="en-US" dirty="0"/>
              <a:t>E</a:t>
            </a:r>
            <a:r>
              <a:rPr lang="en-US" dirty="0" smtClean="0"/>
              <a:t>nsure a systematic approach to the design effort</a:t>
            </a:r>
          </a:p>
          <a:p>
            <a:r>
              <a:rPr lang="en-US" smtClean="0"/>
              <a:t>Minimize rework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47577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>
          <a:xfrm>
            <a:off x="153950" y="595248"/>
            <a:ext cx="8762332" cy="921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Usability Criteria </a:t>
            </a:r>
          </a:p>
        </p:txBody>
      </p:sp>
      <p:graphicFrame>
        <p:nvGraphicFramePr>
          <p:cNvPr id="1026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0964168"/>
              </p:ext>
            </p:extLst>
          </p:nvPr>
        </p:nvGraphicFramePr>
        <p:xfrm>
          <a:off x="788988" y="3552825"/>
          <a:ext cx="7315200" cy="239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Visio" r:id="rId3" imgW="6089218" imgH="1995678" progId="">
                  <p:embed/>
                </p:oleObj>
              </mc:Choice>
              <mc:Fallback>
                <p:oleObj name="Visio" r:id="rId3" imgW="6089218" imgH="1995678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8988" y="3552825"/>
                        <a:ext cx="7315200" cy="239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8" name="Footer Placeholder 3"/>
          <p:cNvSpPr>
            <a:spLocks noGrp="1"/>
          </p:cNvSpPr>
          <p:nvPr>
            <p:ph type="ftr" sz="quarter" idx="11"/>
          </p:nvPr>
        </p:nvSpPr>
        <p:spPr bwMode="auto"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compatLnSpc="1">
            <a:prstTxWarp prst="textNoShape">
              <a:avLst/>
            </a:prstTxWarp>
          </a:bodyPr>
          <a:lstStyle/>
          <a:p>
            <a:r>
              <a:rPr lang="en-US" smtClean="0"/>
              <a:t>Gabriel Spitz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45B9D7-99E7-4EBB-9D30-AE3FC89A207D}" type="slidenum">
              <a:rPr lang="en-US"/>
              <a:pPr>
                <a:defRPr/>
              </a:pPr>
              <a:t>4</a:t>
            </a:fld>
            <a:endParaRPr lang="en-US"/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949450"/>
            <a:ext cx="7772400" cy="1066800"/>
          </a:xfrm>
        </p:spPr>
        <p:txBody>
          <a:bodyPr>
            <a:normAutofit/>
          </a:bodyPr>
          <a:lstStyle/>
          <a:p>
            <a:r>
              <a:rPr lang="en-US" dirty="0" smtClean="0"/>
              <a:t>Effective interaction is determined by and measured using Usability Indicators</a:t>
            </a:r>
          </a:p>
        </p:txBody>
      </p:sp>
      <p:sp>
        <p:nvSpPr>
          <p:cNvPr id="1031" name="Text Box 5"/>
          <p:cNvSpPr txBox="1">
            <a:spLocks noChangeArrowheads="1"/>
          </p:cNvSpPr>
          <p:nvPr/>
        </p:nvSpPr>
        <p:spPr bwMode="auto">
          <a:xfrm>
            <a:off x="6553200" y="6202363"/>
            <a:ext cx="19812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dirty="0" err="1" smtClean="0">
                <a:latin typeface="Arial" charset="0"/>
              </a:rPr>
              <a:t>Martijn</a:t>
            </a:r>
            <a:r>
              <a:rPr lang="en-US" sz="1200" dirty="0" smtClean="0">
                <a:latin typeface="Arial" charset="0"/>
              </a:rPr>
              <a:t> </a:t>
            </a:r>
            <a:r>
              <a:rPr lang="en-US" sz="1200" dirty="0">
                <a:latin typeface="Arial" charset="0"/>
              </a:rPr>
              <a:t>van </a:t>
            </a:r>
            <a:r>
              <a:rPr lang="en-US" sz="1200" dirty="0" err="1">
                <a:latin typeface="Arial" charset="0"/>
              </a:rPr>
              <a:t>Welie</a:t>
            </a:r>
            <a:r>
              <a:rPr lang="en-US" sz="1200" dirty="0">
                <a:latin typeface="Arial" charset="0"/>
              </a:rPr>
              <a:t> (2001)</a:t>
            </a:r>
          </a:p>
        </p:txBody>
      </p:sp>
    </p:spTree>
    <p:extLst>
      <p:ext uri="{BB962C8B-B14F-4D97-AF65-F5344CB8AC3E}">
        <p14:creationId xmlns:p14="http://schemas.microsoft.com/office/powerpoint/2010/main" val="2889819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7576"/>
            <a:ext cx="8591551" cy="776524"/>
          </a:xfrm>
        </p:spPr>
        <p:txBody>
          <a:bodyPr>
            <a:normAutofit fontScale="90000"/>
          </a:bodyPr>
          <a:lstStyle/>
          <a:p>
            <a:r>
              <a:rPr lang="en-US" dirty="0"/>
              <a:t>User-Interface </a:t>
            </a:r>
            <a:r>
              <a:rPr lang="en-US" dirty="0" smtClean="0"/>
              <a:t>design - </a:t>
            </a:r>
            <a:r>
              <a:rPr lang="en-US" b="1" dirty="0"/>
              <a:t>Steps/</a:t>
            </a:r>
            <a:r>
              <a:rPr lang="en-US" b="1" dirty="0" smtClean="0"/>
              <a:t>Goals</a:t>
            </a:r>
            <a:endParaRPr lang="en-US" b="1" dirty="0"/>
          </a:p>
        </p:txBody>
      </p:sp>
      <p:sp>
        <p:nvSpPr>
          <p:cNvPr id="3" name="Rectangle 2"/>
          <p:cNvSpPr/>
          <p:nvPr/>
        </p:nvSpPr>
        <p:spPr>
          <a:xfrm>
            <a:off x="1467556" y="1473388"/>
            <a:ext cx="2681111" cy="2003778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Understand</a:t>
            </a:r>
            <a:br>
              <a:rPr lang="en-US" sz="2400" b="1" dirty="0" smtClean="0"/>
            </a:br>
            <a:r>
              <a:rPr lang="en-US" dirty="0" smtClean="0"/>
              <a:t>What is the problem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dirty="0" smtClean="0"/>
              <a:t>who are the users </a:t>
            </a:r>
            <a:br>
              <a:rPr lang="en-US" dirty="0" smtClean="0"/>
            </a:br>
            <a:r>
              <a:rPr lang="en-US" dirty="0" smtClean="0"/>
              <a:t> what do they do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5286023" y="1473388"/>
            <a:ext cx="2681111" cy="2003778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Think</a:t>
            </a:r>
            <a:br>
              <a:rPr lang="en-US" sz="2400" b="1" dirty="0" smtClean="0"/>
            </a:br>
            <a:r>
              <a:rPr lang="en-US" dirty="0" smtClean="0"/>
              <a:t>how will users work in the </a:t>
            </a:r>
            <a:r>
              <a:rPr lang="en-US" b="1" u="sng" dirty="0" smtClean="0"/>
              <a:t>future</a:t>
            </a:r>
            <a:endParaRPr lang="en-US" b="1" u="sng" dirty="0"/>
          </a:p>
        </p:txBody>
      </p:sp>
      <p:sp>
        <p:nvSpPr>
          <p:cNvPr id="5" name="Rectangle 4"/>
          <p:cNvSpPr/>
          <p:nvPr/>
        </p:nvSpPr>
        <p:spPr>
          <a:xfrm>
            <a:off x="5286023" y="4490340"/>
            <a:ext cx="2681111" cy="2003778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Conceptualize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user interface and interaction</a:t>
            </a:r>
            <a:endParaRPr lang="en-US" dirty="0"/>
          </a:p>
        </p:txBody>
      </p:sp>
      <p:sp>
        <p:nvSpPr>
          <p:cNvPr id="6" name="Right Arrow 5"/>
          <p:cNvSpPr/>
          <p:nvPr/>
        </p:nvSpPr>
        <p:spPr>
          <a:xfrm>
            <a:off x="4374445" y="2404722"/>
            <a:ext cx="776110" cy="73377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6208890" y="3547722"/>
            <a:ext cx="818443" cy="79022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Arrow 7"/>
          <p:cNvSpPr/>
          <p:nvPr/>
        </p:nvSpPr>
        <p:spPr>
          <a:xfrm>
            <a:off x="4374445" y="4789500"/>
            <a:ext cx="776110" cy="77611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2554111" y="3547722"/>
            <a:ext cx="818445" cy="790223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467556" y="4490340"/>
            <a:ext cx="2681111" cy="200377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Design</a:t>
            </a:r>
          </a:p>
          <a:p>
            <a:pPr algn="ctr"/>
            <a:r>
              <a:rPr lang="en-US" dirty="0" smtClean="0"/>
              <a:t>An aesthetically pleasing and consistent interface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736218" y="3232783"/>
            <a:ext cx="1873787" cy="143342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/>
              <a:t>Evaluate</a:t>
            </a:r>
          </a:p>
          <a:p>
            <a:pPr algn="ctr"/>
            <a:r>
              <a:rPr lang="en-US" dirty="0" smtClean="0"/>
              <a:t>Ideas, concepts, designs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15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69221"/>
            <a:ext cx="8591551" cy="975758"/>
          </a:xfrm>
        </p:spPr>
        <p:txBody>
          <a:bodyPr>
            <a:normAutofit/>
          </a:bodyPr>
          <a:lstStyle/>
          <a:p>
            <a:r>
              <a:rPr lang="en-US" sz="3600" dirty="0"/>
              <a:t>User Interface </a:t>
            </a:r>
            <a:r>
              <a:rPr lang="en-US" sz="3600" dirty="0" smtClean="0"/>
              <a:t>- </a:t>
            </a:r>
            <a:r>
              <a:rPr lang="en-US" sz="3600" b="1" dirty="0" smtClean="0"/>
              <a:t>Design </a:t>
            </a:r>
            <a:r>
              <a:rPr lang="en-US" sz="3600" b="1" dirty="0"/>
              <a:t>Met</a:t>
            </a:r>
            <a:r>
              <a:rPr lang="en-US" sz="3600" dirty="0"/>
              <a:t>hod</a:t>
            </a:r>
          </a:p>
        </p:txBody>
      </p:sp>
      <p:sp>
        <p:nvSpPr>
          <p:cNvPr id="3" name="Rectangle 2"/>
          <p:cNvSpPr/>
          <p:nvPr/>
        </p:nvSpPr>
        <p:spPr>
          <a:xfrm>
            <a:off x="1467556" y="1498292"/>
            <a:ext cx="2681111" cy="2003778"/>
          </a:xfrm>
          <a:prstGeom prst="rect">
            <a:avLst/>
          </a:prstGeom>
          <a:solidFill>
            <a:srgbClr val="8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User</a:t>
            </a:r>
            <a:br>
              <a:rPr lang="en-US" sz="2000" dirty="0"/>
            </a:br>
            <a:r>
              <a:rPr lang="en-US" sz="2000" dirty="0"/>
              <a:t> interviews &amp; contextual observations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5286023" y="1498292"/>
            <a:ext cx="2681111" cy="2003778"/>
          </a:xfrm>
          <a:prstGeom prst="rect">
            <a:avLst/>
          </a:prstGeom>
          <a:solidFill>
            <a:srgbClr val="FF6600"/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Task scenarios and walkthrough</a:t>
            </a:r>
          </a:p>
        </p:txBody>
      </p:sp>
      <p:sp>
        <p:nvSpPr>
          <p:cNvPr id="5" name="Rectangle 4"/>
          <p:cNvSpPr/>
          <p:nvPr/>
        </p:nvSpPr>
        <p:spPr>
          <a:xfrm>
            <a:off x="5286023" y="4515244"/>
            <a:ext cx="2681111" cy="2003778"/>
          </a:xfrm>
          <a:prstGeom prst="rect">
            <a:avLst/>
          </a:prstGeom>
          <a:solidFill>
            <a:srgbClr val="0000FF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Participatory design, Usability principles, </a:t>
            </a:r>
            <a:br>
              <a:rPr lang="en-US" sz="2000" dirty="0"/>
            </a:br>
            <a:r>
              <a:rPr lang="en-US" sz="2000" dirty="0"/>
              <a:t>Design patterns</a:t>
            </a:r>
          </a:p>
        </p:txBody>
      </p:sp>
      <p:sp>
        <p:nvSpPr>
          <p:cNvPr id="6" name="Right Arrow 5"/>
          <p:cNvSpPr/>
          <p:nvPr/>
        </p:nvSpPr>
        <p:spPr>
          <a:xfrm>
            <a:off x="4374445" y="2429626"/>
            <a:ext cx="776110" cy="73377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own Arrow 6"/>
          <p:cNvSpPr/>
          <p:nvPr/>
        </p:nvSpPr>
        <p:spPr>
          <a:xfrm>
            <a:off x="6208890" y="3572626"/>
            <a:ext cx="818443" cy="790223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Left Arrow 7"/>
          <p:cNvSpPr/>
          <p:nvPr/>
        </p:nvSpPr>
        <p:spPr>
          <a:xfrm>
            <a:off x="4374445" y="4814404"/>
            <a:ext cx="776110" cy="77611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 Arrow 8"/>
          <p:cNvSpPr/>
          <p:nvPr/>
        </p:nvSpPr>
        <p:spPr>
          <a:xfrm>
            <a:off x="2554111" y="3572626"/>
            <a:ext cx="818445" cy="790223"/>
          </a:xfrm>
          <a:prstGeom prst="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467556" y="4515244"/>
            <a:ext cx="2681111" cy="2003778"/>
          </a:xfrm>
          <a:prstGeom prst="rect">
            <a:avLst/>
          </a:prstGeom>
          <a:solidFill>
            <a:srgbClr val="008000"/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Graphical screen design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736218" y="3257687"/>
            <a:ext cx="1873787" cy="143342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Usability Assessment</a:t>
            </a:r>
          </a:p>
        </p:txBody>
      </p:sp>
    </p:spTree>
    <p:extLst>
      <p:ext uri="{BB962C8B-B14F-4D97-AF65-F5344CB8AC3E}">
        <p14:creationId xmlns:p14="http://schemas.microsoft.com/office/powerpoint/2010/main" val="17877883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249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068789"/>
            <a:ext cx="8522326" cy="751620"/>
          </a:xfrm>
        </p:spPr>
        <p:txBody>
          <a:bodyPr/>
          <a:lstStyle/>
          <a:p>
            <a:r>
              <a:rPr lang="en-US" dirty="0"/>
              <a:t>Understand – </a:t>
            </a:r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Build an understanding of the design problem</a:t>
            </a:r>
          </a:p>
          <a:p>
            <a:pPr lvl="1"/>
            <a:r>
              <a:rPr lang="en-US" dirty="0"/>
              <a:t>Identify the business problem that we intend to solve</a:t>
            </a:r>
          </a:p>
          <a:p>
            <a:pPr lvl="1"/>
            <a:r>
              <a:rPr lang="en-US" dirty="0"/>
              <a:t>Describe the users; what are their characteristics, likes, dislikes, goals and needs</a:t>
            </a:r>
          </a:p>
          <a:p>
            <a:pPr lvl="1"/>
            <a:r>
              <a:rPr lang="en-US" dirty="0"/>
              <a:t>Describe how and where we expect users to use the product/application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3944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73342"/>
            <a:ext cx="8591551" cy="776524"/>
          </a:xfrm>
        </p:spPr>
        <p:txBody>
          <a:bodyPr/>
          <a:lstStyle/>
          <a:p>
            <a:r>
              <a:rPr lang="en-US" dirty="0"/>
              <a:t>Understand– </a:t>
            </a:r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Meet with Product team and identify the design problem, scope, and goals of the product</a:t>
            </a:r>
          </a:p>
          <a:p>
            <a:r>
              <a:rPr lang="en-US" dirty="0"/>
              <a:t>Meet actual and/or virtual users to figure out who they are, what they do, how do they do it today and what are their key needs</a:t>
            </a:r>
          </a:p>
          <a:p>
            <a:r>
              <a:rPr lang="en-US" dirty="0"/>
              <a:t>Identify Perform a competitive analysis of similar products or solutions to identify trends and benchmark what is out there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487925"/>
      </p:ext>
    </p:extLst>
  </p:cSld>
  <p:clrMapOvr>
    <a:masterClrMapping/>
  </p:clrMapOvr>
</p:sld>
</file>

<file path=ppt/theme/theme1.xml><?xml version="1.0" encoding="utf-8"?>
<a:theme xmlns:a="http://schemas.openxmlformats.org/drawingml/2006/main" name="Perception">
  <a:themeElements>
    <a:clrScheme name="Perception">
      <a:dk1>
        <a:sysClr val="windowText" lastClr="000000"/>
      </a:dk1>
      <a:lt1>
        <a:sysClr val="window" lastClr="FFFFFF"/>
      </a:lt1>
      <a:dk2>
        <a:srgbClr val="333333"/>
      </a:dk2>
      <a:lt2>
        <a:srgbClr val="BBC0AC"/>
      </a:lt2>
      <a:accent1>
        <a:srgbClr val="A2C816"/>
      </a:accent1>
      <a:accent2>
        <a:srgbClr val="E07602"/>
      </a:accent2>
      <a:accent3>
        <a:srgbClr val="E4C402"/>
      </a:accent3>
      <a:accent4>
        <a:srgbClr val="7DC1EF"/>
      </a:accent4>
      <a:accent5>
        <a:srgbClr val="21449B"/>
      </a:accent5>
      <a:accent6>
        <a:srgbClr val="A2B170"/>
      </a:accent6>
      <a:hlink>
        <a:srgbClr val="8DA440"/>
      </a:hlink>
      <a:folHlink>
        <a:srgbClr val="4C4F3F"/>
      </a:folHlink>
    </a:clrScheme>
    <a:fontScheme name="Perception">
      <a:maj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ajorFont>
      <a:minorFont>
        <a:latin typeface="Century Gothic"/>
        <a:ea typeface=""/>
        <a:cs typeface=""/>
        <a:font script="Jpan" typeface="メイリオ"/>
        <a:font script="Hans" typeface="宋体"/>
        <a:font script="Hant" typeface="新細明體"/>
      </a:minorFont>
    </a:fontScheme>
    <a:fmtScheme name="Perception">
      <a:fillStyleLst>
        <a:solidFill>
          <a:schemeClr val="phClr"/>
        </a:solidFill>
        <a:solidFill>
          <a:schemeClr val="phClr">
            <a:shade val="90000"/>
          </a:schemeClr>
        </a:solidFill>
        <a:solidFill>
          <a:schemeClr val="phClr">
            <a:shade val="80000"/>
          </a:schemeClr>
        </a:solidFill>
      </a:fillStyleLst>
      <a:lnStyleLst>
        <a:ln w="12700" cap="flat" cmpd="sng" algn="ctr">
          <a:solidFill>
            <a:schemeClr val="phClr"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>
              <a:alpha val="8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bliqueTopRight"/>
            <a:lightRig rig="threePt" dir="tl"/>
          </a:scene3d>
          <a:sp3d>
            <a:bevelT w="25400" h="25400"/>
          </a:sp3d>
        </a:effectStyle>
        <a:effectStyle>
          <a:effectLst/>
          <a:scene3d>
            <a:camera prst="perspectiveFront" fov="4200000"/>
            <a:lightRig rig="balanced" dir="tl">
              <a:rot lat="0" lon="0" rev="18600000"/>
            </a:lightRig>
          </a:scene3d>
          <a:sp3d prstMaterial="metal">
            <a:bevelT w="63500" h="50800" prst="angle"/>
          </a:sp3d>
        </a:effectStyle>
      </a:effectStyleLst>
      <a:bgFillStyleLst>
        <a:solidFill>
          <a:schemeClr val="phClr">
            <a:tint val="90000"/>
          </a:schemeClr>
        </a:solidFill>
        <a:solidFill>
          <a:schemeClr val="phClr">
            <a:tint val="50000"/>
          </a:schemeClr>
        </a:solidFill>
        <a:solidFill>
          <a:schemeClr val="phClr">
            <a:shade val="60000"/>
          </a:schemeClr>
        </a:soli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Perception.thmx</Template>
  <TotalTime>564</TotalTime>
  <Words>523</Words>
  <Application>Microsoft Macintosh PowerPoint</Application>
  <PresentationFormat>On-screen Show (4:3)</PresentationFormat>
  <Paragraphs>80</Paragraphs>
  <Slides>22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4" baseType="lpstr">
      <vt:lpstr>Perception</vt:lpstr>
      <vt:lpstr>Visio</vt:lpstr>
      <vt:lpstr>User Interface Design Process</vt:lpstr>
      <vt:lpstr> This Week</vt:lpstr>
      <vt:lpstr>Why a Design Process?</vt:lpstr>
      <vt:lpstr>Usability Criteria </vt:lpstr>
      <vt:lpstr>User-Interface design - Steps/Goals</vt:lpstr>
      <vt:lpstr>User Interface - Design Method</vt:lpstr>
      <vt:lpstr>Understand</vt:lpstr>
      <vt:lpstr>Understand – Objectives</vt:lpstr>
      <vt:lpstr>Understand– Methods</vt:lpstr>
      <vt:lpstr>Think</vt:lpstr>
      <vt:lpstr>Think</vt:lpstr>
      <vt:lpstr>Conceptualize</vt:lpstr>
      <vt:lpstr>Conceptualize – Objective</vt:lpstr>
      <vt:lpstr>Conceptualize – Deliverables</vt:lpstr>
      <vt:lpstr>Low Resolution Wireframe</vt:lpstr>
      <vt:lpstr>Wireframes</vt:lpstr>
      <vt:lpstr>Visual Design</vt:lpstr>
      <vt:lpstr>Visual Design </vt:lpstr>
      <vt:lpstr>Visual design</vt:lpstr>
      <vt:lpstr>Evaluate</vt:lpstr>
      <vt:lpstr>Evaluate </vt:lpstr>
      <vt:lpstr>Evaluate - Methods/How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User Interface Design Process</dc:title>
  <dc:creator>Gabriel Spitz</dc:creator>
  <cp:lastModifiedBy>Gabriel Spitz</cp:lastModifiedBy>
  <cp:revision>50</cp:revision>
  <dcterms:created xsi:type="dcterms:W3CDTF">2013-04-14T12:57:21Z</dcterms:created>
  <dcterms:modified xsi:type="dcterms:W3CDTF">2015-09-13T11:58:22Z</dcterms:modified>
</cp:coreProperties>
</file>